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7.xml" Type="http://schemas.openxmlformats.org/officeDocument/2006/relationships/slide" Id="rId32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get out method book, write name in it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page 2,3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page 46,47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Remember this is from the bottom up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Called middle C - Can be in both the bass clef and the treble clef. Uses the ledge lines we talked about earlier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 haven’t forgotten about you!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Some of your notes may be written upside down. Everything is exactly the same, only the stem is pointing down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 note head and the flag or beam will tell you how long to hold the note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When I count 1, 2, 3, inhale, I am counting the beat (or pace) of our music or exercise.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(if time, split class in 2 and play the beat verses rhythm game)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Just like learning to read letters and then words allow you to read books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many beats per measure and what kind of note gets one beat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Flat tire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Sharp Tack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Remind students that this is posted to the website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plays with a treble clef and who plays on a bass clef?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Page 3 of your book (page 5 repeat sign)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5176499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y="12039" x="-3832"/>
            <a:ext cy="5165065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y="660" x="14659"/>
            <a:ext cy="5165065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-661" x="-846666"/>
            <a:ext cy="5176308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y="131" x="-524933"/>
            <a:ext cy="5176308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3700039" x="-6264"/>
            <a:ext cy="2325488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9540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5.png" Type="http://schemas.openxmlformats.org/officeDocument/2006/relationships/image" Id="rId4"/><Relationship Target="../media/image08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7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0.gif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gif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4"/><Relationship Target="../media/image18.jpg" Type="http://schemas.openxmlformats.org/officeDocument/2006/relationships/image" Id="rId3"/><Relationship Target="../media/image13.jpg" Type="http://schemas.openxmlformats.org/officeDocument/2006/relationships/image" Id="rId5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0.jp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06.png" Type="http://schemas.openxmlformats.org/officeDocument/2006/relationships/image" Id="rId3"/><Relationship Target="../media/image02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Reading Music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Beginner’s Guide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NAMING - Treble Clef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75" x="457200"/>
            <a:ext cy="3660099" cx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5 Lines:</a:t>
            </a:r>
          </a:p>
          <a:p>
            <a:pPr rtl="0">
              <a:spcBef>
                <a:spcPts val="0"/>
              </a:spcBef>
              <a:buNone/>
            </a:pPr>
            <a:r>
              <a:rPr u="sng" b="1" sz="2400" lang="en"/>
              <a:t>E</a:t>
            </a:r>
            <a:r>
              <a:rPr sz="2400" lang="en"/>
              <a:t>very </a:t>
            </a:r>
            <a:r>
              <a:rPr u="sng" b="1" sz="2400" lang="en"/>
              <a:t>G</a:t>
            </a:r>
            <a:r>
              <a:rPr sz="2400" lang="en"/>
              <a:t>ood </a:t>
            </a:r>
            <a:r>
              <a:rPr u="sng" b="1" sz="2400" lang="en"/>
              <a:t>B</a:t>
            </a:r>
            <a:r>
              <a:rPr sz="2400" lang="en"/>
              <a:t>oy </a:t>
            </a:r>
            <a:r>
              <a:rPr u="sng" b="1" sz="2400" lang="en"/>
              <a:t>D</a:t>
            </a:r>
            <a:r>
              <a:rPr sz="2400" lang="en"/>
              <a:t>eserves </a:t>
            </a:r>
            <a:r>
              <a:rPr u="sng" b="1" sz="2400" lang="en"/>
              <a:t>F</a:t>
            </a:r>
            <a:r>
              <a:rPr sz="2400" lang="en"/>
              <a:t>udge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4 Spaces: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The space on your </a:t>
            </a:r>
            <a:r>
              <a:rPr u="sng" b="1" sz="2400" lang="en"/>
              <a:t>FACE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NAMING - Bass Clef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y="1244250" x="4648200"/>
            <a:ext cy="3630300" cx="4347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5 Lines:</a:t>
            </a:r>
          </a:p>
          <a:p>
            <a:pPr rtl="0">
              <a:spcBef>
                <a:spcPts val="0"/>
              </a:spcBef>
              <a:buNone/>
            </a:pPr>
            <a:r>
              <a:rPr u="sng" b="1" sz="2400" lang="en"/>
              <a:t>G</a:t>
            </a:r>
            <a:r>
              <a:rPr sz="2400" lang="en"/>
              <a:t>ood </a:t>
            </a:r>
            <a:r>
              <a:rPr u="sng" b="1" sz="2400" lang="en"/>
              <a:t>B</a:t>
            </a:r>
            <a:r>
              <a:rPr sz="2400" lang="en"/>
              <a:t>oys </a:t>
            </a:r>
            <a:r>
              <a:rPr u="sng" b="1" sz="2400" lang="en"/>
              <a:t>D</a:t>
            </a:r>
            <a:r>
              <a:rPr sz="2400" lang="en"/>
              <a:t>eserve </a:t>
            </a:r>
            <a:r>
              <a:rPr u="sng" b="1" sz="2400" lang="en"/>
              <a:t>F</a:t>
            </a:r>
            <a:r>
              <a:rPr sz="2400" lang="en"/>
              <a:t>udge </a:t>
            </a:r>
            <a:r>
              <a:rPr u="sng" b="1" sz="2400" lang="en"/>
              <a:t>A</a:t>
            </a:r>
            <a:r>
              <a:rPr sz="2400" lang="en"/>
              <a:t>lways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4 Spaces:</a:t>
            </a:r>
          </a:p>
          <a:p>
            <a:pPr>
              <a:spcBef>
                <a:spcPts val="0"/>
              </a:spcBef>
              <a:buNone/>
            </a:pPr>
            <a:r>
              <a:rPr u="sng" b="1" sz="2400" lang="en"/>
              <a:t>A</a:t>
            </a:r>
            <a:r>
              <a:rPr sz="2400" lang="en"/>
              <a:t>ll </a:t>
            </a:r>
            <a:r>
              <a:rPr u="sng" b="1" sz="2400" lang="en"/>
              <a:t>C</a:t>
            </a:r>
            <a:r>
              <a:rPr sz="2400" lang="en"/>
              <a:t>ows </a:t>
            </a:r>
            <a:r>
              <a:rPr u="sng" b="1" sz="2400" lang="en"/>
              <a:t>E</a:t>
            </a:r>
            <a:r>
              <a:rPr sz="2400" lang="en"/>
              <a:t>at </a:t>
            </a:r>
            <a:r>
              <a:rPr u="sng" b="1" sz="2400" lang="en"/>
              <a:t>G</a:t>
            </a:r>
            <a:r>
              <a:rPr sz="2400" lang="en"/>
              <a:t>rass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4250" x="457200"/>
            <a:ext cy="3630300" cx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about the notes in the middle??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NAMING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33612" x="1715087"/>
            <a:ext cy="2390775" cx="597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/>
              <a:t>These are your “notes” percussion! The shape and position on the staff will tell you what instrument to play that rhythm with. For now we are playing “Acoustic Snare”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NAMING - Percussion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87406" x="0"/>
            <a:ext cy="2687137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y="2266425" x="6153400"/>
            <a:ext cy="1174200" cx="833700"/>
          </a:xfrm>
          <a:prstGeom prst="ellipse">
            <a:avLst/>
          </a:prstGeom>
          <a:noFill/>
          <a:ln w="11430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Long Do You Hold Them?</a:t>
            </a:r>
          </a:p>
        </p:txBody>
      </p:sp>
      <p:sp>
        <p:nvSpPr>
          <p:cNvPr id="134" name="Shape 134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Notes can be played for short and long amounts of time.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In class we’ve done a variety of note values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(example: Ta Ti Ti Ti Ti Ta)</a:t>
            </a:r>
          </a:p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t="2508" b="4942" r="10214" l="7140"/>
          <a:stretch/>
        </p:blipFill>
        <p:spPr>
          <a:xfrm>
            <a:off y="1098275" x="540175"/>
            <a:ext cy="3898750" cx="315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98262" x="5585362"/>
            <a:ext cy="1438275" cx="189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y="2771375" x="3992675"/>
            <a:ext cy="1438200" cx="4533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400" lang="en">
                <a:latin typeface="Trebuchet MS"/>
                <a:ea typeface="Trebuchet MS"/>
                <a:cs typeface="Trebuchet MS"/>
                <a:sym typeface="Trebuchet MS"/>
              </a:rPr>
              <a:t>It doesn’t matter if the notes or upstem or downstem, the naming of the note and its value remain the same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53303" x="410225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69000" x="1773225"/>
            <a:ext cy="4274499" cx="589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Beat vs. Rhythm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Beat - The basic unit of time in music; the “pulse”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Rhythm - The pattern of long and short notes</a:t>
            </a:r>
          </a:p>
        </p:txBody>
      </p:sp>
      <p:sp>
        <p:nvSpPr>
          <p:cNvPr id="160" name="Shape 16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1244244" x="457200"/>
            <a:ext cy="893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the opposite of sound?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In music, that’s called a rest</a:t>
            </a: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Music is a language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We use music notation (letters and symbols) to write music in a way that we can read it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Learning its symbols will allow us to read it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We will learn this new language together!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Just like our notes, our rest have certain values as well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69671" x="2707450"/>
            <a:ext cy="3276374" cx="326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VALUES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85850" x="2582187"/>
            <a:ext cy="4057649" cx="3979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EXTRAS</a:t>
            </a:r>
          </a:p>
        </p:txBody>
      </p:sp>
      <p:sp>
        <p:nvSpPr>
          <p:cNvPr id="185" name="Shape 185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Things You Might See In Your Music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The louds and softs of music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1400" lang="en"/>
              <a:t>(They make the music more interesting to both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the performer and the listener)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91" name="Shape 191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Dynamics</a:t>
            </a: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75775" x="4488600"/>
            <a:ext cy="4664649" cx="419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20550" x="1831925"/>
            <a:ext cy="3522949" cx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An indicator of the meter of the music. Shows the amount of type of notes in each measure (it looks like a fraction)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99" name="Shape 199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 SIGNATURE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Other time signatures include: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205" name="Shape 20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 SIGNATURES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t="0" b="0" r="6023" l="0"/>
          <a:stretch/>
        </p:blipFill>
        <p:spPr>
          <a:xfrm>
            <a:off y="2336900" x="457199"/>
            <a:ext cy="1828224" cx="186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 t="0" b="0" r="10160" l="0"/>
          <a:stretch/>
        </p:blipFill>
        <p:spPr>
          <a:xfrm>
            <a:off y="2630975" x="6621825"/>
            <a:ext cy="1828225" cx="18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058384" x="3716658"/>
            <a:ext cy="1535025" cx="16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Sharps, flats, and naturals change the pitch of a note to make it slightly higher (sharp), slightly lower (flat), or return it to normal (natural)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214" name="Shape 214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HASHTAG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 t="0" b="0" r="0" l="3614"/>
          <a:stretch/>
        </p:blipFill>
        <p:spPr>
          <a:xfrm>
            <a:off y="2877425" x="1350450"/>
            <a:ext cy="1666875" cx="663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 txBox="1"/>
          <p:nvPr>
            <p:ph type="ctrTitle"/>
          </p:nvPr>
        </p:nvSpPr>
        <p:spPr>
          <a:xfrm>
            <a:off y="1265525" x="392650"/>
            <a:ext cy="1102500" cx="7725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Thanks for participating!</a:t>
            </a:r>
          </a:p>
        </p:txBody>
      </p:sp>
      <p:sp>
        <p:nvSpPr>
          <p:cNvPr id="221" name="Shape 221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You’re now ready read your music!!</a:t>
            </a:r>
          </a:p>
          <a:p>
            <a:pPr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The staff is where we write music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STAFF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20025" x="3005600"/>
            <a:ext cy="3132799" cx="313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STAFF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99467" x="567775"/>
            <a:ext cy="2719875" cx="8119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The lines and spaces where we write music are split into high notes and low notes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High Notes: Treble Clef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Low Notes: Bass Clef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STAFF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91024" x="4161025"/>
            <a:ext cy="3264574" cx="445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There is another clef that we will use in class. This is a special clef just for percussionists. Instead of showing pitches (notes high or low) it shows what percussion instrument is played (snare drum, bass drum, etc.)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STAFF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14275" x="2430175"/>
            <a:ext cy="2015500" cx="335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b="1" sz="1800" lang="en" i="1"/>
              <a:t>Bar Line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1800" lang="en"/>
              <a:t>	A line that separates the staff into measures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b="1" sz="1800" lang="en" i="1"/>
              <a:t>Double Bar Line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	Two lines that indicate the end of a piece 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startAt="3" type="arabicPeriod"/>
            </a:pPr>
            <a:r>
              <a:rPr b="1" sz="1800" lang="en" i="1"/>
              <a:t>Repeat Sign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	Tells the player to return to the beginning and play again 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4</a:t>
            </a:r>
            <a:r>
              <a:rPr b="1" sz="1800" lang="en" i="1"/>
              <a:t>.	Ledger Lines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	Lines that extend the staff up and down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BASICS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25837" x="5667362"/>
            <a:ext cy="1247775" cx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496450" x="1339500"/>
            <a:ext cy="1378100" cx="538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2362962" x="7096112"/>
            <a:ext cy="1133475" cx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Naming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 You Know Your ABC’s??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109159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Musical notes are named after the letters A to G. They repeat over and over again to get notes in different octaves (example high C and low C)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Going Up (Ascending):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A - B - C - D - E - F - G - A - B - C - D - E - F - 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Going Down (Descending):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G - F - E - D - C - B - A - G - F - E - D - C - B - A - G</a:t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y="15612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NAMING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